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293" r:id="rId2"/>
    <p:sldId id="294" r:id="rId3"/>
    <p:sldId id="322" r:id="rId4"/>
    <p:sldId id="259" r:id="rId5"/>
    <p:sldId id="321" r:id="rId6"/>
    <p:sldId id="296" r:id="rId7"/>
    <p:sldId id="323" r:id="rId8"/>
    <p:sldId id="324" r:id="rId9"/>
    <p:sldId id="328" r:id="rId10"/>
    <p:sldId id="325" r:id="rId11"/>
    <p:sldId id="326" r:id="rId12"/>
    <p:sldId id="327" r:id="rId13"/>
    <p:sldId id="330" r:id="rId14"/>
    <p:sldId id="329" r:id="rId15"/>
    <p:sldId id="331" r:id="rId16"/>
    <p:sldId id="297" r:id="rId17"/>
  </p:sldIdLst>
  <p:sldSz cx="9144000" cy="6858000" type="screen4x3"/>
  <p:notesSz cx="6858000" cy="9144000"/>
  <p:embeddedFontLst>
    <p:embeddedFont>
      <p:font typeface="굴림체" panose="020B0609000101010101" pitchFamily="49" charset="-127"/>
      <p:regular r:id="rId20"/>
    </p:embeddedFont>
    <p:embeddedFont>
      <p:font typeface="맑은 고딕" panose="020B0503020000020004" pitchFamily="34" charset="-127"/>
      <p:regular r:id="rId21"/>
      <p:bold r:id="rId2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81E6D0"/>
    <a:srgbClr val="C7CB56"/>
    <a:srgbClr val="EB4144"/>
    <a:srgbClr val="FFBD0D"/>
    <a:srgbClr val="F9A609"/>
    <a:srgbClr val="EE662B"/>
    <a:srgbClr val="F6871D"/>
    <a:srgbClr val="242424"/>
    <a:srgbClr val="E55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40" autoAdjust="0"/>
    <p:restoredTop sz="96395" autoAdjust="0"/>
  </p:normalViewPr>
  <p:slideViewPr>
    <p:cSldViewPr>
      <p:cViewPr varScale="1">
        <p:scale>
          <a:sx n="110" d="100"/>
          <a:sy n="110" d="100"/>
        </p:scale>
        <p:origin x="11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2024-12-08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2024-12-08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C0069-8F94-3D8B-9F79-00D5F7A8EC6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F7DC59-83DD-4720-A51E-3D974F6A08A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A4B6039-4D91-6103-8DF5-3B850DAB558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80D39903-A4B8-D3D7-46BA-6A2C5B761A71}"/>
              </a:ext>
            </a:extLst>
          </p:cNvPr>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05861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9649-3E56-188C-4952-83538B13193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D98549-7151-8B3C-A5A0-CE2F58FCA5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74D9E87-CA6B-4292-0BB2-4D83CD6EE3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3C5459F-D2E1-3AED-2427-D0A8FAD83601}"/>
              </a:ext>
            </a:extLst>
          </p:cNvPr>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34239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2024-12-08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12140" y="2132855"/>
            <a:ext cx="4663916" cy="187220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2024-12-08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2024-12-08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2024-12-08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pic>
        <p:nvPicPr>
          <p:cNvPr id="17" name="Picture 16" descr="A blue and white shoe&#10;&#10;Description automatically generated">
            <a:extLst>
              <a:ext uri="{FF2B5EF4-FFF2-40B4-BE49-F238E27FC236}">
                <a16:creationId xmlns:a16="http://schemas.microsoft.com/office/drawing/2014/main" id="{EDA40741-F210-36A4-4E67-CBC81B6142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390" y="2636912"/>
            <a:ext cx="3958231" cy="4220804"/>
          </a:xfrm>
          <a:prstGeom prst="rect">
            <a:avLst/>
          </a:prstGeom>
        </p:spPr>
      </p:pic>
      <p:pic>
        <p:nvPicPr>
          <p:cNvPr id="19" name="Picture 18" descr="A basketball with black lines&#10;&#10;Description automatically generated">
            <a:extLst>
              <a:ext uri="{FF2B5EF4-FFF2-40B4-BE49-F238E27FC236}">
                <a16:creationId xmlns:a16="http://schemas.microsoft.com/office/drawing/2014/main" id="{B630B811-0D7B-B3AE-60DB-FE94B35776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96136" y="1556792"/>
            <a:ext cx="799863" cy="799863"/>
          </a:xfrm>
          <a:prstGeom prst="rect">
            <a:avLst/>
          </a:prstGeom>
        </p:spPr>
      </p:pic>
      <p:pic>
        <p:nvPicPr>
          <p:cNvPr id="31" name="Picture 30">
            <a:extLst>
              <a:ext uri="{FF2B5EF4-FFF2-40B4-BE49-F238E27FC236}">
                <a16:creationId xmlns:a16="http://schemas.microsoft.com/office/drawing/2014/main" id="{978F2551-1821-DC4F-DC15-10AC5510D6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6875002">
            <a:off x="4241577" y="4076594"/>
            <a:ext cx="452792" cy="913121"/>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5E8A1239-83D6-F696-8FBD-C0FC4346044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67944" y="4186408"/>
            <a:ext cx="791625" cy="791625"/>
          </a:xfrm>
          <a:prstGeom prst="rect">
            <a:avLst/>
          </a:prstGeom>
        </p:spPr>
      </p:pic>
    </p:spTree>
    <p:extLst>
      <p:ext uri="{BB962C8B-B14F-4D97-AF65-F5344CB8AC3E}">
        <p14:creationId xmlns:p14="http://schemas.microsoft.com/office/powerpoint/2010/main" val="365271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0000"/>
                    </a:prstClr>
                  </a:outerShdw>
                </a:effectLst>
                <a:latin typeface="+mj-lt"/>
              </a:defRPr>
            </a:lvl1pPr>
          </a:lstStyle>
          <a:p>
            <a:pPr lvl="0"/>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2024-12-08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2024-12-08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127000" algn="ctr" rotWithShape="0">
                    <a:prstClr val="black">
                      <a:alpha val="30000"/>
                    </a:prstClr>
                  </a:outerShdw>
                </a:effectLst>
                <a:latin typeface="+mj-lt"/>
                <a:ea typeface="맑은 고딕" pitchFamily="50" charset="-127"/>
                <a:cs typeface="+mj-cs"/>
              </a:defRPr>
            </a:lvl1pPr>
          </a:lstStyle>
          <a:p>
            <a:pPr lvl="0" algn="l" defTabSz="914400" rtl="0" eaLnBrk="1" latinLnBrk="1" hangingPunct="1">
              <a:spcBef>
                <a:spcPct val="0"/>
              </a:spcBef>
              <a:buNone/>
            </a:pPr>
            <a:r>
              <a:rPr lang="ko-KR" altLang="en-US" dirty="0"/>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2024-12-08</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196752"/>
            <a:ext cx="4906888" cy="244827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2024-12-08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8" r:id="rId4"/>
    <p:sldLayoutId id="2147483656" r:id="rId5"/>
    <p:sldLayoutId id="2147483650" r:id="rId6"/>
    <p:sldLayoutId id="2147483657" r:id="rId7"/>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lidemembers.com/en_U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mailto:lisa.martinez@example.com" TargetMode="External"/><Relationship Id="rId2" Type="http://schemas.openxmlformats.org/officeDocument/2006/relationships/hyperlink" Target="mailto:jake.thompson@example.com" TargetMode="External"/><Relationship Id="rId1" Type="http://schemas.openxmlformats.org/officeDocument/2006/relationships/slideLayout" Target="../slideLayouts/slideLayout6.xml"/><Relationship Id="rId4" Type="http://schemas.openxmlformats.org/officeDocument/2006/relationships/hyperlink" Target="mailto:ethan.kim@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3896958" y="6156959"/>
            <a:ext cx="1347606" cy="348343"/>
            <a:chOff x="5427663" y="6156959"/>
            <a:chExt cx="1347606" cy="348343"/>
          </a:xfrm>
        </p:grpSpPr>
        <p:grpSp>
          <p:nvGrpSpPr>
            <p:cNvPr id="30" name="그룹 29"/>
            <p:cNvGrpSpPr/>
            <p:nvPr/>
          </p:nvGrpSpPr>
          <p:grpSpPr>
            <a:xfrm>
              <a:off x="5427663" y="6166383"/>
              <a:ext cx="1335600" cy="338400"/>
              <a:chOff x="5427663" y="5711825"/>
              <a:chExt cx="1335600" cy="338400"/>
            </a:xfrm>
          </p:grpSpPr>
          <p:sp>
            <p:nvSpPr>
              <p:cNvPr id="32"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6"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0"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1"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2"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3"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4"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31" name="직사각형 30">
              <a:hlinkClick r:id="rId3"/>
            </p:cNvPr>
            <p:cNvSpPr/>
            <p:nvPr/>
          </p:nvSpPr>
          <p:spPr>
            <a:xfrm>
              <a:off x="5434149" y="6156959"/>
              <a:ext cx="1341120" cy="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제목 6"/>
          <p:cNvSpPr>
            <a:spLocks noGrp="1"/>
          </p:cNvSpPr>
          <p:nvPr>
            <p:ph type="ctrTitle"/>
          </p:nvPr>
        </p:nvSpPr>
        <p:spPr>
          <a:xfrm>
            <a:off x="411048" y="2132855"/>
            <a:ext cx="4603130" cy="1476871"/>
          </a:xfrm>
        </p:spPr>
        <p:txBody>
          <a:bodyPr/>
          <a:lstStyle/>
          <a:p>
            <a:r>
              <a:rPr lang="en-US" altLang="ko-KR" sz="5000" dirty="0"/>
              <a:t>Sport News </a:t>
            </a:r>
            <a:r>
              <a:rPr lang="en-US" altLang="ko-KR" b="1" dirty="0"/>
              <a:t>Application</a:t>
            </a:r>
            <a:endParaRPr lang="ko-KR" altLang="en-US" b="1" dirty="0"/>
          </a:p>
        </p:txBody>
      </p:sp>
      <p:sp>
        <p:nvSpPr>
          <p:cNvPr id="18" name="직사각형 17"/>
          <p:cNvSpPr/>
          <p:nvPr/>
        </p:nvSpPr>
        <p:spPr>
          <a:xfrm>
            <a:off x="411048" y="3964994"/>
            <a:ext cx="351288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Team members: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Mohsen Amirian</a:t>
            </a: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Marziye</a:t>
            </a:r>
            <a:r>
              <a:rPr kumimoji="1" lang="en-US" altLang="ko-KR" sz="1000" dirty="0">
                <a:solidFill>
                  <a:schemeClr val="bg1">
                    <a:lumMod val="65000"/>
                  </a:schemeClr>
                </a:solidFill>
                <a:latin typeface="+mj-lt"/>
                <a:ea typeface="맑은 고딕" pitchFamily="50" charset="-127"/>
                <a:cs typeface="굴림" pitchFamily="50" charset="-127"/>
              </a:rPr>
              <a:t> </a:t>
            </a:r>
            <a:r>
              <a:rPr kumimoji="1" lang="en-US" altLang="ko-KR" sz="1000" dirty="0" err="1">
                <a:solidFill>
                  <a:schemeClr val="bg1">
                    <a:lumMod val="65000"/>
                  </a:schemeClr>
                </a:solidFill>
                <a:latin typeface="+mj-lt"/>
                <a:ea typeface="맑은 고딕" pitchFamily="50" charset="-127"/>
                <a:cs typeface="굴림" pitchFamily="50" charset="-127"/>
              </a:rPr>
              <a:t>Sarvarizade</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Ognjen </a:t>
            </a:r>
            <a:r>
              <a:rPr kumimoji="1" lang="en-US" altLang="ko-KR" sz="1000" dirty="0" err="1">
                <a:solidFill>
                  <a:schemeClr val="bg1">
                    <a:lumMod val="65000"/>
                  </a:schemeClr>
                </a:solidFill>
                <a:latin typeface="+mj-lt"/>
                <a:ea typeface="맑은 고딕" pitchFamily="50" charset="-127"/>
                <a:cs typeface="굴림" pitchFamily="50" charset="-127"/>
              </a:rPr>
              <a:t>Ostojic</a:t>
            </a:r>
            <a:endParaRPr kumimoji="1" lang="en-US" altLang="ko-KR" sz="1000" dirty="0">
              <a:solidFill>
                <a:schemeClr val="bg1">
                  <a:lumMod val="65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4472D-A7B3-BE56-C271-84B9B0E2807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A8270DB-58F5-7239-2B4D-DED5CDA6CA2C}"/>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a16="http://schemas.microsoft.com/office/drawing/2014/main" id="{3CBFD302-5FBC-4108-E58D-7DF18128085A}"/>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a:pPr>
            <a:r>
              <a:rPr lang="en-US" b="1" i="0" dirty="0">
                <a:solidFill>
                  <a:schemeClr val="tx1">
                    <a:lumMod val="85000"/>
                    <a:lumOff val="15000"/>
                  </a:schemeClr>
                </a:solidFill>
              </a:rPr>
              <a:t>Seamless Navigation</a:t>
            </a:r>
            <a:r>
              <a:rPr lang="en-US" i="0" dirty="0">
                <a:solidFill>
                  <a:schemeClr val="tx1">
                    <a:lumMod val="85000"/>
                    <a:lumOff val="15000"/>
                  </a:schemeClr>
                </a:solidFill>
              </a:rPr>
              <a:t>: Navigate easily through the app with intuitive UI elements for fast access to live scores and articles.</a:t>
            </a:r>
          </a:p>
          <a:p>
            <a:pPr algn="justLow">
              <a:spcAft>
                <a:spcPts val="600"/>
              </a:spcAft>
              <a:buFont typeface="+mj-lt"/>
              <a:buAutoNum type="arabicPeriod"/>
            </a:pPr>
            <a:r>
              <a:rPr lang="en-US" b="1" i="0" dirty="0">
                <a:solidFill>
                  <a:schemeClr val="tx1">
                    <a:lumMod val="85000"/>
                    <a:lumOff val="15000"/>
                  </a:schemeClr>
                </a:solidFill>
              </a:rPr>
              <a:t>Enhanced Reading Experience</a:t>
            </a:r>
            <a:r>
              <a:rPr lang="en-US" i="0" dirty="0">
                <a:solidFill>
                  <a:schemeClr val="tx1">
                    <a:lumMod val="85000"/>
                    <a:lumOff val="15000"/>
                  </a:schemeClr>
                </a:solidFill>
              </a:rPr>
              <a:t>: Enjoy well-structured articles with embedded         multimedia content, such as photos and video snippets, that enrich the reading       experience.</a:t>
            </a:r>
          </a:p>
          <a:p>
            <a:pPr algn="justLow">
              <a:spcAft>
                <a:spcPts val="600"/>
              </a:spcAft>
              <a:buFont typeface="+mj-lt"/>
              <a:buAutoNum type="arabicPeriod"/>
            </a:pPr>
            <a:r>
              <a:rPr lang="en-US" b="1" i="0" dirty="0">
                <a:solidFill>
                  <a:schemeClr val="tx1">
                    <a:lumMod val="85000"/>
                    <a:lumOff val="15000"/>
                  </a:schemeClr>
                </a:solidFill>
              </a:rPr>
              <a:t>Optimized Search Functionality</a:t>
            </a:r>
            <a:r>
              <a:rPr lang="en-US" i="0" dirty="0">
                <a:solidFill>
                  <a:schemeClr val="tx1">
                    <a:lumMod val="85000"/>
                    <a:lumOff val="15000"/>
                  </a:schemeClr>
                </a:solidFill>
              </a:rPr>
              <a:t>: Quickly find specific articles or game stats using an efficient search bar with auto-suggestions and filters.</a:t>
            </a:r>
          </a:p>
          <a:p>
            <a:pPr algn="justLow">
              <a:spcAft>
                <a:spcPts val="600"/>
              </a:spcAft>
              <a:buFont typeface="+mj-lt"/>
              <a:buAutoNum type="arabicPeriod"/>
            </a:pPr>
            <a:r>
              <a:rPr lang="en-US" b="1" i="0" dirty="0">
                <a:solidFill>
                  <a:schemeClr val="tx1">
                    <a:lumMod val="85000"/>
                    <a:lumOff val="15000"/>
                  </a:schemeClr>
                </a:solidFill>
              </a:rPr>
              <a:t>Personalized Content Feed</a:t>
            </a:r>
            <a:r>
              <a:rPr lang="en-US" i="0" dirty="0">
                <a:solidFill>
                  <a:schemeClr val="tx1">
                    <a:lumMod val="85000"/>
                    <a:lumOff val="15000"/>
                  </a:schemeClr>
                </a:solidFill>
              </a:rPr>
              <a:t>: View a customized feed based on selected sports and  preferences.</a:t>
            </a:r>
          </a:p>
          <a:p>
            <a:pPr algn="justLow">
              <a:spcAft>
                <a:spcPts val="600"/>
              </a:spcAft>
              <a:buFont typeface="+mj-lt"/>
              <a:buAutoNum type="arabicPeriod"/>
            </a:pPr>
            <a:r>
              <a:rPr lang="en-US" b="1" i="0" dirty="0">
                <a:solidFill>
                  <a:schemeClr val="tx1">
                    <a:lumMod val="85000"/>
                    <a:lumOff val="15000"/>
                  </a:schemeClr>
                </a:solidFill>
              </a:rPr>
              <a:t>Quick Access Menu</a:t>
            </a:r>
            <a:r>
              <a:rPr lang="en-US" i="0" dirty="0">
                <a:solidFill>
                  <a:schemeClr val="tx1">
                    <a:lumMod val="85000"/>
                    <a:lumOff val="15000"/>
                  </a:schemeClr>
                </a:solidFill>
              </a:rPr>
              <a:t>: Use a collapsible side menu for direct access to popular             sections like "Live Scores" and "Top Stories."</a:t>
            </a:r>
          </a:p>
          <a:p>
            <a:pPr algn="justLow">
              <a:spcAft>
                <a:spcPts val="600"/>
              </a:spcAft>
              <a:buFont typeface="+mj-lt"/>
              <a:buAutoNum type="arabicPeriod"/>
            </a:pPr>
            <a:r>
              <a:rPr lang="en-US" b="1" i="0" dirty="0">
                <a:solidFill>
                  <a:schemeClr val="tx1">
                    <a:lumMod val="85000"/>
                    <a:lumOff val="15000"/>
                  </a:schemeClr>
                </a:solidFill>
              </a:rPr>
              <a:t>User Login/Registration</a:t>
            </a:r>
            <a:r>
              <a:rPr lang="en-US" i="0" dirty="0">
                <a:solidFill>
                  <a:schemeClr val="tx1">
                    <a:lumMod val="85000"/>
                    <a:lumOff val="15000"/>
                  </a:schemeClr>
                </a:solidFill>
              </a:rPr>
              <a:t>: User login feature along with registering option.  </a:t>
            </a:r>
          </a:p>
          <a:p>
            <a:pPr algn="justLow">
              <a:spcAft>
                <a:spcPts val="600"/>
              </a:spcAft>
              <a:buFont typeface="+mj-lt"/>
              <a:buAutoNum type="arabicPeriod"/>
            </a:pPr>
            <a:r>
              <a:rPr lang="en-US" b="1" i="0" dirty="0">
                <a:solidFill>
                  <a:schemeClr val="tx1">
                    <a:lumMod val="85000"/>
                    <a:lumOff val="15000"/>
                  </a:schemeClr>
                </a:solidFill>
              </a:rPr>
              <a:t>View Latest News and Collections</a:t>
            </a:r>
            <a:r>
              <a:rPr lang="en-US" i="0" dirty="0">
                <a:solidFill>
                  <a:schemeClr val="tx1">
                    <a:lumMod val="85000"/>
                    <a:lumOff val="15000"/>
                  </a:schemeClr>
                </a:solidFill>
              </a:rPr>
              <a:t>: Access a quick list of the latest articles and         highlights.</a:t>
            </a:r>
          </a:p>
        </p:txBody>
      </p:sp>
    </p:spTree>
    <p:extLst>
      <p:ext uri="{BB962C8B-B14F-4D97-AF65-F5344CB8AC3E}">
        <p14:creationId xmlns:p14="http://schemas.microsoft.com/office/powerpoint/2010/main" val="370978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0C42-2766-A2F5-7B6B-ACBBAB8FABB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54298C9-775C-F5F6-844E-BA007F6FBDDF}"/>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a16="http://schemas.microsoft.com/office/drawing/2014/main" id="{2F12206B-79FC-D0C8-F3B1-21C0CE835923}"/>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startAt="8"/>
            </a:pPr>
            <a:r>
              <a:rPr lang="en-US" b="1" i="0" dirty="0">
                <a:solidFill>
                  <a:schemeClr val="tx1">
                    <a:lumMod val="85000"/>
                    <a:lumOff val="15000"/>
                  </a:schemeClr>
                </a:solidFill>
              </a:rPr>
              <a:t>Category Browsing</a:t>
            </a:r>
            <a:r>
              <a:rPr lang="en-US" i="0" dirty="0">
                <a:solidFill>
                  <a:schemeClr val="tx1">
                    <a:lumMod val="85000"/>
                    <a:lumOff val="15000"/>
                  </a:schemeClr>
                </a:solidFill>
              </a:rPr>
              <a:t>: Browse articles and content by specific sports or categories.</a:t>
            </a:r>
          </a:p>
          <a:p>
            <a:pPr algn="justLow">
              <a:spcAft>
                <a:spcPts val="600"/>
              </a:spcAft>
              <a:buFont typeface="+mj-lt"/>
              <a:buAutoNum type="arabicPeriod" startAt="8"/>
            </a:pPr>
            <a:r>
              <a:rPr lang="en-US" b="1" i="0" dirty="0">
                <a:solidFill>
                  <a:schemeClr val="tx1">
                    <a:lumMod val="85000"/>
                    <a:lumOff val="15000"/>
                  </a:schemeClr>
                </a:solidFill>
              </a:rPr>
              <a:t>Content Filters</a:t>
            </a:r>
            <a:r>
              <a:rPr lang="en-US" i="0" dirty="0">
                <a:solidFill>
                  <a:schemeClr val="tx1">
                    <a:lumMod val="85000"/>
                    <a:lumOff val="15000"/>
                  </a:schemeClr>
                </a:solidFill>
              </a:rPr>
              <a:t>: Filter articles by category, date, or type to find relevant information quickly.</a:t>
            </a:r>
          </a:p>
          <a:p>
            <a:pPr algn="justLow">
              <a:spcAft>
                <a:spcPts val="600"/>
              </a:spcAft>
              <a:buFont typeface="+mj-lt"/>
              <a:buAutoNum type="arabicPeriod" startAt="8"/>
            </a:pPr>
            <a:r>
              <a:rPr lang="en-US" b="1" i="0" dirty="0">
                <a:solidFill>
                  <a:schemeClr val="tx1">
                    <a:lumMod val="85000"/>
                    <a:lumOff val="15000"/>
                  </a:schemeClr>
                </a:solidFill>
              </a:rPr>
              <a:t>User Account Management</a:t>
            </a:r>
            <a:r>
              <a:rPr lang="en-US" i="0" dirty="0">
                <a:solidFill>
                  <a:schemeClr val="tx1">
                    <a:lumMod val="85000"/>
                    <a:lumOff val="15000"/>
                  </a:schemeClr>
                </a:solidFill>
              </a:rPr>
              <a:t>: Manage profile details and app settings with ease.</a:t>
            </a:r>
          </a:p>
          <a:p>
            <a:pPr algn="justLow">
              <a:spcAft>
                <a:spcPts val="600"/>
              </a:spcAft>
              <a:buFont typeface="+mj-lt"/>
              <a:buAutoNum type="arabicPeriod" startAt="8"/>
            </a:pPr>
            <a:r>
              <a:rPr lang="en-US" b="1" i="0" dirty="0">
                <a:solidFill>
                  <a:schemeClr val="tx1">
                    <a:lumMod val="85000"/>
                    <a:lumOff val="15000"/>
                  </a:schemeClr>
                </a:solidFill>
              </a:rPr>
              <a:t>About the App</a:t>
            </a:r>
            <a:r>
              <a:rPr lang="en-US" i="0" dirty="0">
                <a:solidFill>
                  <a:schemeClr val="tx1">
                    <a:lumMod val="85000"/>
                    <a:lumOff val="15000"/>
                  </a:schemeClr>
                </a:solidFill>
              </a:rPr>
              <a:t>: View information about the app and its purpose.</a:t>
            </a:r>
          </a:p>
          <a:p>
            <a:pPr algn="justLow">
              <a:spcAft>
                <a:spcPts val="600"/>
              </a:spcAft>
              <a:buFont typeface="+mj-lt"/>
              <a:buAutoNum type="arabicPeriod" startAt="8"/>
            </a:pPr>
            <a:r>
              <a:rPr lang="en-US" b="1" i="0" dirty="0">
                <a:solidFill>
                  <a:schemeClr val="tx1">
                    <a:lumMod val="85000"/>
                    <a:lumOff val="15000"/>
                  </a:schemeClr>
                </a:solidFill>
              </a:rPr>
              <a:t>Subscription and Payment</a:t>
            </a:r>
            <a:r>
              <a:rPr lang="en-US" i="0" dirty="0">
                <a:solidFill>
                  <a:schemeClr val="tx1">
                    <a:lumMod val="85000"/>
                    <a:lumOff val="15000"/>
                  </a:schemeClr>
                </a:solidFill>
              </a:rPr>
              <a:t>: Manage subscription options and payment preferences for exclusive content access.</a:t>
            </a:r>
          </a:p>
        </p:txBody>
      </p:sp>
    </p:spTree>
    <p:extLst>
      <p:ext uri="{BB962C8B-B14F-4D97-AF65-F5344CB8AC3E}">
        <p14:creationId xmlns:p14="http://schemas.microsoft.com/office/powerpoint/2010/main" val="116945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60B9A9-AA4F-28A7-4104-43A534C181A2}"/>
              </a:ext>
            </a:extLst>
          </p:cNvPr>
          <p:cNvSpPr>
            <a:spLocks noGrp="1"/>
          </p:cNvSpPr>
          <p:nvPr>
            <p:ph idx="1"/>
          </p:nvPr>
        </p:nvSpPr>
        <p:spPr/>
        <p:txBody>
          <a:bodyPr/>
          <a:lstStyle/>
          <a:p>
            <a:pPr>
              <a:lnSpc>
                <a:spcPct val="150000"/>
              </a:lnSpc>
              <a:buFont typeface="+mj-lt"/>
              <a:buAutoNum type="arabicPeriod"/>
            </a:pPr>
            <a:r>
              <a:rPr lang="en-US" i="0" dirty="0">
                <a:solidFill>
                  <a:schemeClr val="tx1">
                    <a:lumMod val="85000"/>
                    <a:lumOff val="15000"/>
                  </a:schemeClr>
                </a:solidFill>
              </a:rPr>
              <a:t>View the latest sports news</a:t>
            </a:r>
          </a:p>
          <a:p>
            <a:pPr>
              <a:lnSpc>
                <a:spcPct val="150000"/>
              </a:lnSpc>
              <a:buFont typeface="+mj-lt"/>
              <a:buAutoNum type="arabicPeriod"/>
            </a:pPr>
            <a:r>
              <a:rPr lang="en-US" i="0" dirty="0">
                <a:solidFill>
                  <a:schemeClr val="tx1">
                    <a:lumMod val="85000"/>
                    <a:lumOff val="15000"/>
                  </a:schemeClr>
                </a:solidFill>
              </a:rPr>
              <a:t>Explore different sports categories (e.g., football, basketball, tennis)</a:t>
            </a:r>
          </a:p>
          <a:p>
            <a:pPr>
              <a:lnSpc>
                <a:spcPct val="150000"/>
              </a:lnSpc>
              <a:buFont typeface="+mj-lt"/>
              <a:buAutoNum type="arabicPeriod"/>
            </a:pPr>
            <a:r>
              <a:rPr lang="en-US" i="0" dirty="0">
                <a:solidFill>
                  <a:schemeClr val="tx1">
                    <a:lumMod val="85000"/>
                    <a:lumOff val="15000"/>
                  </a:schemeClr>
                </a:solidFill>
              </a:rPr>
              <a:t>Read full articles in detail</a:t>
            </a:r>
          </a:p>
          <a:p>
            <a:pPr>
              <a:lnSpc>
                <a:spcPct val="150000"/>
              </a:lnSpc>
              <a:buFont typeface="+mj-lt"/>
              <a:buAutoNum type="arabicPeriod"/>
            </a:pPr>
            <a:r>
              <a:rPr lang="en-US" i="0" dirty="0">
                <a:solidFill>
                  <a:schemeClr val="tx1">
                    <a:lumMod val="85000"/>
                    <a:lumOff val="15000"/>
                  </a:schemeClr>
                </a:solidFill>
              </a:rPr>
              <a:t>Search articles by keywords or topics</a:t>
            </a:r>
          </a:p>
          <a:p>
            <a:pPr>
              <a:lnSpc>
                <a:spcPct val="150000"/>
              </a:lnSpc>
              <a:buFont typeface="+mj-lt"/>
              <a:buAutoNum type="arabicPeriod"/>
            </a:pPr>
            <a:r>
              <a:rPr lang="en-US" i="0" dirty="0">
                <a:solidFill>
                  <a:schemeClr val="tx1">
                    <a:lumMod val="85000"/>
                    <a:lumOff val="15000"/>
                  </a:schemeClr>
                </a:solidFill>
              </a:rPr>
              <a:t>Filter articles by category, date, and popularity</a:t>
            </a:r>
          </a:p>
          <a:p>
            <a:pPr>
              <a:lnSpc>
                <a:spcPct val="150000"/>
              </a:lnSpc>
              <a:buFont typeface="+mj-lt"/>
              <a:buAutoNum type="arabicPeriod"/>
            </a:pPr>
            <a:r>
              <a:rPr lang="en-US" i="0" dirty="0">
                <a:solidFill>
                  <a:schemeClr val="tx1">
                    <a:lumMod val="85000"/>
                    <a:lumOff val="15000"/>
                  </a:schemeClr>
                </a:solidFill>
              </a:rPr>
              <a:t>Register and login for personalized content</a:t>
            </a:r>
          </a:p>
          <a:p>
            <a:pPr>
              <a:lnSpc>
                <a:spcPct val="150000"/>
              </a:lnSpc>
              <a:buFont typeface="+mj-lt"/>
              <a:buAutoNum type="arabicPeriod"/>
            </a:pPr>
            <a:r>
              <a:rPr lang="en-US" i="0" dirty="0">
                <a:solidFill>
                  <a:schemeClr val="tx1">
                    <a:lumMod val="85000"/>
                    <a:lumOff val="15000"/>
                  </a:schemeClr>
                </a:solidFill>
              </a:rPr>
              <a:t>Subscribe to newsletters or notifications</a:t>
            </a:r>
          </a:p>
          <a:p>
            <a:pPr>
              <a:lnSpc>
                <a:spcPct val="150000"/>
              </a:lnSpc>
              <a:buFont typeface="+mj-lt"/>
              <a:buAutoNum type="arabicPeriod"/>
            </a:pPr>
            <a:r>
              <a:rPr lang="en-US" i="0" dirty="0">
                <a:solidFill>
                  <a:schemeClr val="tx1">
                    <a:lumMod val="85000"/>
                    <a:lumOff val="15000"/>
                  </a:schemeClr>
                </a:solidFill>
              </a:rPr>
              <a:t>Manage user profile (e.g., personal information, preferences)</a:t>
            </a:r>
          </a:p>
          <a:p>
            <a:pPr>
              <a:lnSpc>
                <a:spcPct val="150000"/>
              </a:lnSpc>
              <a:buFont typeface="+mj-lt"/>
              <a:buAutoNum type="arabicPeriod"/>
            </a:pPr>
            <a:r>
              <a:rPr lang="en-US" i="0" dirty="0">
                <a:solidFill>
                  <a:schemeClr val="tx1">
                    <a:lumMod val="85000"/>
                    <a:lumOff val="15000"/>
                  </a:schemeClr>
                </a:solidFill>
              </a:rPr>
              <a:t>Contact us for inquiries</a:t>
            </a:r>
          </a:p>
          <a:p>
            <a:pPr>
              <a:lnSpc>
                <a:spcPct val="150000"/>
              </a:lnSpc>
              <a:buFont typeface="+mj-lt"/>
              <a:buAutoNum type="arabicPeriod"/>
            </a:pPr>
            <a:r>
              <a:rPr lang="en-US" i="0" dirty="0">
                <a:solidFill>
                  <a:schemeClr val="tx1">
                    <a:lumMod val="85000"/>
                    <a:lumOff val="15000"/>
                  </a:schemeClr>
                </a:solidFill>
              </a:rPr>
              <a:t>Learn more about the app (about us)</a:t>
            </a:r>
          </a:p>
          <a:p>
            <a:pPr>
              <a:lnSpc>
                <a:spcPct val="150000"/>
              </a:lnSpc>
              <a:buFont typeface="+mj-lt"/>
              <a:buAutoNum type="arabicPeriod"/>
            </a:pPr>
            <a:r>
              <a:rPr lang="en-US" i="0" dirty="0">
                <a:solidFill>
                  <a:schemeClr val="tx1">
                    <a:lumMod val="85000"/>
                    <a:lumOff val="15000"/>
                  </a:schemeClr>
                </a:solidFill>
              </a:rPr>
              <a:t>View terms and conditions</a:t>
            </a:r>
          </a:p>
        </p:txBody>
      </p:sp>
      <p:sp>
        <p:nvSpPr>
          <p:cNvPr id="4" name="Title 3">
            <a:extLst>
              <a:ext uri="{FF2B5EF4-FFF2-40B4-BE49-F238E27FC236}">
                <a16:creationId xmlns:a16="http://schemas.microsoft.com/office/drawing/2014/main" id="{527B48D5-BAD6-541D-0C84-2228F131B7AF}"/>
              </a:ext>
            </a:extLst>
          </p:cNvPr>
          <p:cNvSpPr>
            <a:spLocks noGrp="1"/>
          </p:cNvSpPr>
          <p:nvPr>
            <p:ph type="title"/>
          </p:nvPr>
        </p:nvSpPr>
        <p:spPr/>
        <p:txBody>
          <a:bodyPr/>
          <a:lstStyle/>
          <a:p>
            <a:r>
              <a:rPr lang="en-US" dirty="0"/>
              <a:t>Sports News Application User Goals</a:t>
            </a:r>
          </a:p>
        </p:txBody>
      </p:sp>
    </p:spTree>
    <p:extLst>
      <p:ext uri="{BB962C8B-B14F-4D97-AF65-F5344CB8AC3E}">
        <p14:creationId xmlns:p14="http://schemas.microsoft.com/office/powerpoint/2010/main" val="424495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729-2BDC-7651-4A82-AE445E5AE5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3B4CEF-11EA-B458-4110-2B23B75156A7}"/>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a16="http://schemas.microsoft.com/office/drawing/2014/main" id="{027EAE65-92A5-866E-406E-AF405E4D39EF}"/>
              </a:ext>
            </a:extLst>
          </p:cNvPr>
          <p:cNvSpPr>
            <a:spLocks noGrp="1"/>
          </p:cNvSpPr>
          <p:nvPr>
            <p:ph idx="1"/>
          </p:nvPr>
        </p:nvSpPr>
        <p:spPr/>
        <p:txBody>
          <a:bodyPr/>
          <a:lstStyle/>
          <a:p>
            <a:r>
              <a:rPr lang="en-US" dirty="0"/>
              <a:t>Home Page		   </a:t>
            </a:r>
            <a:r>
              <a:rPr lang="en-US" sz="1100" dirty="0"/>
              <a:t>Menu without login               Menu with login</a:t>
            </a:r>
          </a:p>
          <a:p>
            <a:endParaRPr lang="en-US" sz="1100" dirty="0"/>
          </a:p>
          <a:p>
            <a:endParaRPr lang="en-US" dirty="0"/>
          </a:p>
        </p:txBody>
      </p:sp>
      <p:pic>
        <p:nvPicPr>
          <p:cNvPr id="9" name="Picture 8">
            <a:extLst>
              <a:ext uri="{FF2B5EF4-FFF2-40B4-BE49-F238E27FC236}">
                <a16:creationId xmlns:a16="http://schemas.microsoft.com/office/drawing/2014/main" id="{3230F68D-C244-3EAD-1AF8-985D2EB8CB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7704" y="1146897"/>
            <a:ext cx="1266291" cy="5666479"/>
          </a:xfrm>
          <a:prstGeom prst="rect">
            <a:avLst/>
          </a:prstGeom>
        </p:spPr>
      </p:pic>
      <p:pic>
        <p:nvPicPr>
          <p:cNvPr id="7" name="Picture 6">
            <a:extLst>
              <a:ext uri="{FF2B5EF4-FFF2-40B4-BE49-F238E27FC236}">
                <a16:creationId xmlns:a16="http://schemas.microsoft.com/office/drawing/2014/main" id="{3E526222-5885-F07D-3958-B62F0FB6A1FB}"/>
              </a:ext>
            </a:extLst>
          </p:cNvPr>
          <p:cNvPicPr>
            <a:picLocks noChangeAspect="1"/>
          </p:cNvPicPr>
          <p:nvPr/>
        </p:nvPicPr>
        <p:blipFill>
          <a:blip r:embed="rId3"/>
          <a:stretch>
            <a:fillRect/>
          </a:stretch>
        </p:blipFill>
        <p:spPr>
          <a:xfrm>
            <a:off x="3347864" y="1988840"/>
            <a:ext cx="2949926" cy="1094154"/>
          </a:xfrm>
          <a:prstGeom prst="rect">
            <a:avLst/>
          </a:prstGeom>
        </p:spPr>
      </p:pic>
    </p:spTree>
    <p:extLst>
      <p:ext uri="{BB962C8B-B14F-4D97-AF65-F5344CB8AC3E}">
        <p14:creationId xmlns:p14="http://schemas.microsoft.com/office/powerpoint/2010/main" val="144603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0C44A-23D7-3086-9A2F-A06399A35658}"/>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a16="http://schemas.microsoft.com/office/drawing/2014/main" id="{5123D0C0-E3B6-8CC3-B242-4A88B7F4A17C}"/>
              </a:ext>
            </a:extLst>
          </p:cNvPr>
          <p:cNvSpPr>
            <a:spLocks noGrp="1"/>
          </p:cNvSpPr>
          <p:nvPr>
            <p:ph idx="1"/>
          </p:nvPr>
        </p:nvSpPr>
        <p:spPr/>
        <p:txBody>
          <a:bodyPr/>
          <a:lstStyle/>
          <a:p>
            <a:r>
              <a:rPr lang="en-US" dirty="0"/>
              <a:t>About us				Author</a:t>
            </a:r>
          </a:p>
          <a:p>
            <a:endParaRPr lang="en-US" dirty="0"/>
          </a:p>
        </p:txBody>
      </p:sp>
      <p:pic>
        <p:nvPicPr>
          <p:cNvPr id="9" name="Picture 8">
            <a:extLst>
              <a:ext uri="{FF2B5EF4-FFF2-40B4-BE49-F238E27FC236}">
                <a16:creationId xmlns:a16="http://schemas.microsoft.com/office/drawing/2014/main" id="{29C4195D-E8BE-3C91-4660-1E62A3D3CF66}"/>
              </a:ext>
            </a:extLst>
          </p:cNvPr>
          <p:cNvPicPr>
            <a:picLocks noChangeAspect="1"/>
          </p:cNvPicPr>
          <p:nvPr/>
        </p:nvPicPr>
        <p:blipFill>
          <a:blip r:embed="rId2"/>
          <a:stretch>
            <a:fillRect/>
          </a:stretch>
        </p:blipFill>
        <p:spPr>
          <a:xfrm>
            <a:off x="1619672" y="1170803"/>
            <a:ext cx="2188349" cy="5666479"/>
          </a:xfrm>
          <a:prstGeom prst="rect">
            <a:avLst/>
          </a:prstGeom>
        </p:spPr>
      </p:pic>
      <p:pic>
        <p:nvPicPr>
          <p:cNvPr id="15" name="Picture 14">
            <a:extLst>
              <a:ext uri="{FF2B5EF4-FFF2-40B4-BE49-F238E27FC236}">
                <a16:creationId xmlns:a16="http://schemas.microsoft.com/office/drawing/2014/main" id="{5F368C05-435A-8E02-4A7E-7F871E89FE7B}"/>
              </a:ext>
            </a:extLst>
          </p:cNvPr>
          <p:cNvPicPr>
            <a:picLocks noChangeAspect="1"/>
          </p:cNvPicPr>
          <p:nvPr/>
        </p:nvPicPr>
        <p:blipFill>
          <a:blip r:embed="rId3"/>
          <a:stretch>
            <a:fillRect/>
          </a:stretch>
        </p:blipFill>
        <p:spPr>
          <a:xfrm>
            <a:off x="4932040" y="1170803"/>
            <a:ext cx="1634017" cy="5500943"/>
          </a:xfrm>
          <a:prstGeom prst="rect">
            <a:avLst/>
          </a:prstGeom>
        </p:spPr>
      </p:pic>
      <p:cxnSp>
        <p:nvCxnSpPr>
          <p:cNvPr id="17" name="Connector: Curved 16">
            <a:extLst>
              <a:ext uri="{FF2B5EF4-FFF2-40B4-BE49-F238E27FC236}">
                <a16:creationId xmlns:a16="http://schemas.microsoft.com/office/drawing/2014/main" id="{FECD69B6-8578-7576-B4AB-F5CA458C5956}"/>
              </a:ext>
            </a:extLst>
          </p:cNvPr>
          <p:cNvCxnSpPr/>
          <p:nvPr/>
        </p:nvCxnSpPr>
        <p:spPr>
          <a:xfrm flipV="1">
            <a:off x="3203848" y="2132856"/>
            <a:ext cx="1728192" cy="17207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8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E5F8D-3C4B-881C-CE3D-65E1731945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A470F9-ABD1-F1E6-9696-0A93F33361F5}"/>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a16="http://schemas.microsoft.com/office/drawing/2014/main" id="{362689EA-F442-D073-C1B5-6F7243574302}"/>
              </a:ext>
            </a:extLst>
          </p:cNvPr>
          <p:cNvSpPr>
            <a:spLocks noGrp="1"/>
          </p:cNvSpPr>
          <p:nvPr>
            <p:ph idx="1"/>
          </p:nvPr>
        </p:nvSpPr>
        <p:spPr/>
        <p:txBody>
          <a:bodyPr/>
          <a:lstStyle/>
          <a:p>
            <a:r>
              <a:rPr lang="en-US" dirty="0"/>
              <a:t>Register		                Login		           Profile				</a:t>
            </a:r>
          </a:p>
          <a:p>
            <a:endParaRPr lang="en-US" dirty="0"/>
          </a:p>
        </p:txBody>
      </p:sp>
      <p:pic>
        <p:nvPicPr>
          <p:cNvPr id="3" name="Picture 2">
            <a:extLst>
              <a:ext uri="{FF2B5EF4-FFF2-40B4-BE49-F238E27FC236}">
                <a16:creationId xmlns:a16="http://schemas.microsoft.com/office/drawing/2014/main" id="{C508A75C-8EF5-6950-C68C-5FB5295D310A}"/>
              </a:ext>
            </a:extLst>
          </p:cNvPr>
          <p:cNvPicPr>
            <a:picLocks noChangeAspect="1"/>
          </p:cNvPicPr>
          <p:nvPr/>
        </p:nvPicPr>
        <p:blipFill>
          <a:blip r:embed="rId2"/>
          <a:stretch>
            <a:fillRect/>
          </a:stretch>
        </p:blipFill>
        <p:spPr>
          <a:xfrm>
            <a:off x="473201" y="1899185"/>
            <a:ext cx="7073817" cy="4467285"/>
          </a:xfrm>
          <a:prstGeom prst="rect">
            <a:avLst/>
          </a:prstGeom>
        </p:spPr>
      </p:pic>
    </p:spTree>
    <p:extLst>
      <p:ext uri="{BB962C8B-B14F-4D97-AF65-F5344CB8AC3E}">
        <p14:creationId xmlns:p14="http://schemas.microsoft.com/office/powerpoint/2010/main" val="2740892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57200" y="2132856"/>
            <a:ext cx="4906888" cy="1512168"/>
          </a:xfrm>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741"/>
        </a:solidFill>
        <a:effectLst/>
      </p:bgPr>
    </p:bg>
    <p:spTree>
      <p:nvGrpSpPr>
        <p:cNvPr id="1" name=""/>
        <p:cNvGrpSpPr/>
        <p:nvPr/>
      </p:nvGrpSpPr>
      <p:grpSpPr>
        <a:xfrm>
          <a:off x="0" y="0"/>
          <a:ext cx="0" cy="0"/>
          <a:chOff x="0" y="0"/>
          <a:chExt cx="0" cy="0"/>
        </a:xfrm>
      </p:grpSpPr>
      <p:grpSp>
        <p:nvGrpSpPr>
          <p:cNvPr id="3" name="그룹 12">
            <a:extLst>
              <a:ext uri="{FF2B5EF4-FFF2-40B4-BE49-F238E27FC236}">
                <a16:creationId xmlns:a16="http://schemas.microsoft.com/office/drawing/2014/main" id="{0814B473-D8FB-EBBC-6990-F3E74930290E}"/>
              </a:ext>
            </a:extLst>
          </p:cNvPr>
          <p:cNvGrpSpPr/>
          <p:nvPr/>
        </p:nvGrpSpPr>
        <p:grpSpPr>
          <a:xfrm>
            <a:off x="539552" y="836712"/>
            <a:ext cx="4160783" cy="3075418"/>
            <a:chOff x="5621510" y="3545670"/>
            <a:chExt cx="4160783" cy="3075418"/>
          </a:xfrm>
        </p:grpSpPr>
        <p:sp>
          <p:nvSpPr>
            <p:cNvPr id="4" name="Text Box 9">
              <a:extLst>
                <a:ext uri="{FF2B5EF4-FFF2-40B4-BE49-F238E27FC236}">
                  <a16:creationId xmlns:a16="http://schemas.microsoft.com/office/drawing/2014/main" id="{E5D448F9-08E8-C1A3-3102-2A07CE779D8F}"/>
                </a:ext>
              </a:extLst>
            </p:cNvPr>
            <p:cNvSpPr txBox="1">
              <a:spLocks noChangeArrowheads="1"/>
            </p:cNvSpPr>
            <p:nvPr/>
          </p:nvSpPr>
          <p:spPr bwMode="auto">
            <a:xfrm>
              <a:off x="5652120" y="4459214"/>
              <a:ext cx="4130173" cy="21618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primary goal of the Sport News app is to create an all-in-one platform where sports fans can easily access comprehensive and real-time updates on their favorite sports. By integrating various features like live scores, detailed articles, user comments, and exclusive content, the app aims to enhance the user's engagement and make staying informed both convenient and enjoyable.</a:t>
              </a:r>
            </a:p>
          </p:txBody>
        </p:sp>
        <p:grpSp>
          <p:nvGrpSpPr>
            <p:cNvPr id="5" name="그룹 6">
              <a:extLst>
                <a:ext uri="{FF2B5EF4-FFF2-40B4-BE49-F238E27FC236}">
                  <a16:creationId xmlns:a16="http://schemas.microsoft.com/office/drawing/2014/main" id="{6B85F570-00F7-E4F3-04D3-F7B8EBBFE097}"/>
                </a:ext>
              </a:extLst>
            </p:cNvPr>
            <p:cNvGrpSpPr/>
            <p:nvPr/>
          </p:nvGrpSpPr>
          <p:grpSpPr>
            <a:xfrm>
              <a:off x="5621510" y="3545670"/>
              <a:ext cx="2616806" cy="626801"/>
              <a:chOff x="5596351" y="3515759"/>
              <a:chExt cx="2616806" cy="461398"/>
            </a:xfrm>
          </p:grpSpPr>
          <p:sp>
            <p:nvSpPr>
              <p:cNvPr id="8" name="Text Box 5">
                <a:extLst>
                  <a:ext uri="{FF2B5EF4-FFF2-40B4-BE49-F238E27FC236}">
                    <a16:creationId xmlns:a16="http://schemas.microsoft.com/office/drawing/2014/main" id="{99927AB8-622A-5306-D81C-C7DC935BEE3E}"/>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Motivation</a:t>
                </a:r>
              </a:p>
            </p:txBody>
          </p:sp>
          <p:sp>
            <p:nvSpPr>
              <p:cNvPr id="10" name="직사각형 14">
                <a:extLst>
                  <a:ext uri="{FF2B5EF4-FFF2-40B4-BE49-F238E27FC236}">
                    <a16:creationId xmlns:a16="http://schemas.microsoft.com/office/drawing/2014/main" id="{F23C40D8-5D60-93AF-8F53-3EF4AFAB7B2F}"/>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6" name="직선 연결선 8">
              <a:extLst>
                <a:ext uri="{FF2B5EF4-FFF2-40B4-BE49-F238E27FC236}">
                  <a16:creationId xmlns:a16="http://schemas.microsoft.com/office/drawing/2014/main" id="{EE56C22E-2203-CAA4-FB1F-DB672AAB3162}"/>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2">
            <a:extLst>
              <a:ext uri="{FF2B5EF4-FFF2-40B4-BE49-F238E27FC236}">
                <a16:creationId xmlns:a16="http://schemas.microsoft.com/office/drawing/2014/main" id="{15CD4B1B-E369-040B-99B5-1BFB3A4A4DAD}"/>
              </a:ext>
            </a:extLst>
          </p:cNvPr>
          <p:cNvGrpSpPr/>
          <p:nvPr/>
        </p:nvGrpSpPr>
        <p:grpSpPr>
          <a:xfrm>
            <a:off x="539552" y="836712"/>
            <a:ext cx="4160783" cy="2775336"/>
            <a:chOff x="5621510" y="3545670"/>
            <a:chExt cx="4160783" cy="2775336"/>
          </a:xfrm>
        </p:grpSpPr>
        <p:sp>
          <p:nvSpPr>
            <p:cNvPr id="12" name="Text Box 9">
              <a:extLst>
                <a:ext uri="{FF2B5EF4-FFF2-40B4-BE49-F238E27FC236}">
                  <a16:creationId xmlns:a16="http://schemas.microsoft.com/office/drawing/2014/main" id="{ADA29887-A37F-5D92-E732-BA2A5334FD21}"/>
                </a:ext>
              </a:extLst>
            </p:cNvPr>
            <p:cNvSpPr txBox="1">
              <a:spLocks noChangeArrowheads="1"/>
            </p:cNvSpPr>
            <p:nvPr/>
          </p:nvSpPr>
          <p:spPr bwMode="auto">
            <a:xfrm>
              <a:off x="5652120" y="4459214"/>
              <a:ext cx="4130173" cy="1861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Sport News app is designed to provide users with up-to-date sports information, live scores, detailed articles, and exclusive sports analysis. It helps sports enthusiasts who want to stay informed about various sports such as football, basketball, and more, with easy navigation and an engaging user experience.</a:t>
              </a:r>
            </a:p>
          </p:txBody>
        </p:sp>
        <p:grpSp>
          <p:nvGrpSpPr>
            <p:cNvPr id="13" name="그룹 6">
              <a:extLst>
                <a:ext uri="{FF2B5EF4-FFF2-40B4-BE49-F238E27FC236}">
                  <a16:creationId xmlns:a16="http://schemas.microsoft.com/office/drawing/2014/main" id="{1DF25D00-8376-6604-60E9-08CCEF8B8FA5}"/>
                </a:ext>
              </a:extLst>
            </p:cNvPr>
            <p:cNvGrpSpPr/>
            <p:nvPr/>
          </p:nvGrpSpPr>
          <p:grpSpPr>
            <a:xfrm>
              <a:off x="5621510" y="3545670"/>
              <a:ext cx="2616806" cy="626801"/>
              <a:chOff x="5596351" y="3515759"/>
              <a:chExt cx="2616806" cy="461398"/>
            </a:xfrm>
          </p:grpSpPr>
          <p:sp>
            <p:nvSpPr>
              <p:cNvPr id="15" name="Text Box 5">
                <a:extLst>
                  <a:ext uri="{FF2B5EF4-FFF2-40B4-BE49-F238E27FC236}">
                    <a16:creationId xmlns:a16="http://schemas.microsoft.com/office/drawing/2014/main" id="{96C34DC8-562B-E0EA-555E-343F1279DCA7}"/>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Product Statement</a:t>
                </a:r>
              </a:p>
            </p:txBody>
          </p:sp>
          <p:sp>
            <p:nvSpPr>
              <p:cNvPr id="16" name="직사각형 14">
                <a:extLst>
                  <a:ext uri="{FF2B5EF4-FFF2-40B4-BE49-F238E27FC236}">
                    <a16:creationId xmlns:a16="http://schemas.microsoft.com/office/drawing/2014/main" id="{5018DDC8-7C41-2B6C-D4C4-D7B5386CAD5B}"/>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14" name="직선 연결선 8">
              <a:extLst>
                <a:ext uri="{FF2B5EF4-FFF2-40B4-BE49-F238E27FC236}">
                  <a16:creationId xmlns:a16="http://schemas.microsoft.com/office/drawing/2014/main" id="{C7661A06-F68B-BC6A-AF5F-5F7BFA7FD311}"/>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6129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20093535">
            <a:off x="435585" y="3449147"/>
            <a:ext cx="2513056" cy="553998"/>
          </a:xfrm>
          <a:prstGeom prst="rect">
            <a:avLst/>
          </a:prstGeom>
          <a:noFill/>
        </p:spPr>
        <p:txBody>
          <a:bodyPr wrap="square" rtlCol="0" anchor="ctr">
            <a:spAutoFit/>
          </a:bodyPr>
          <a:lstStyle/>
          <a:p>
            <a:pPr algn="r"/>
            <a:r>
              <a:rPr lang="en-US" altLang="ko-KR" sz="3000" dirty="0">
                <a:solidFill>
                  <a:schemeClr val="bg1"/>
                </a:solidFill>
                <a:effectLst>
                  <a:outerShdw blurRad="76200" algn="ctr" rotWithShape="0">
                    <a:prstClr val="black">
                      <a:alpha val="0"/>
                    </a:prstClr>
                  </a:outerShdw>
                </a:effectLst>
                <a:latin typeface="+mj-lt"/>
                <a:ea typeface="맑은 고딕" pitchFamily="50" charset="-127"/>
              </a:rPr>
              <a:t>Limits</a:t>
            </a:r>
            <a:endParaRPr lang="ko-KR" altLang="en-US" sz="3000" dirty="0">
              <a:solidFill>
                <a:schemeClr val="bg1"/>
              </a:solidFill>
              <a:effectLst>
                <a:outerShdw blurRad="76200" algn="ctr" rotWithShape="0">
                  <a:prstClr val="black">
                    <a:alpha val="0"/>
                  </a:prstClr>
                </a:outerShdw>
              </a:effectLst>
              <a:latin typeface="+mj-lt"/>
              <a:ea typeface="맑은 고딕" pitchFamily="50" charset="-127"/>
            </a:endParaRPr>
          </a:p>
        </p:txBody>
      </p:sp>
      <p:sp>
        <p:nvSpPr>
          <p:cNvPr id="90" name="TextBox 13"/>
          <p:cNvSpPr txBox="1">
            <a:spLocks noChangeArrowheads="1"/>
          </p:cNvSpPr>
          <p:nvPr/>
        </p:nvSpPr>
        <p:spPr bwMode="auto">
          <a:xfrm>
            <a:off x="3707904" y="1123875"/>
            <a:ext cx="1664559"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Limitations</a:t>
            </a:r>
            <a:endParaRPr lang="ko-KR" altLang="en-US" sz="2500" b="1" dirty="0">
              <a:ln w="3175">
                <a:noFill/>
              </a:ln>
              <a:solidFill>
                <a:srgbClr val="C7CB56"/>
              </a:solidFill>
              <a:latin typeface="+mj-lt"/>
              <a:ea typeface="맑은 고딕" pitchFamily="50" charset="-127"/>
            </a:endParaRPr>
          </a:p>
        </p:txBody>
      </p:sp>
      <p:grpSp>
        <p:nvGrpSpPr>
          <p:cNvPr id="3" name="그룹 2"/>
          <p:cNvGrpSpPr/>
          <p:nvPr/>
        </p:nvGrpSpPr>
        <p:grpSpPr>
          <a:xfrm>
            <a:off x="4199154" y="2067248"/>
            <a:ext cx="2879076" cy="728930"/>
            <a:chOff x="4199154" y="2067248"/>
            <a:chExt cx="2879076" cy="728930"/>
          </a:xfrm>
        </p:grpSpPr>
        <p:sp>
          <p:nvSpPr>
            <p:cNvPr id="53" name="Text Box 5"/>
            <p:cNvSpPr txBox="1">
              <a:spLocks noChangeArrowheads="1"/>
            </p:cNvSpPr>
            <p:nvPr/>
          </p:nvSpPr>
          <p:spPr bwMode="auto">
            <a:xfrm>
              <a:off x="4673459" y="2067248"/>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No Live Streaming </a:t>
              </a:r>
            </a:p>
          </p:txBody>
        </p:sp>
        <p:sp>
          <p:nvSpPr>
            <p:cNvPr id="54" name="Text Box 11"/>
            <p:cNvSpPr txBox="1">
              <a:spLocks noChangeArrowheads="1"/>
            </p:cNvSpPr>
            <p:nvPr/>
          </p:nvSpPr>
          <p:spPr bwMode="auto">
            <a:xfrm>
              <a:off x="4714249" y="2396068"/>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Initial version lacks live video streaming.</a:t>
              </a:r>
            </a:p>
          </p:txBody>
        </p:sp>
        <p:sp>
          <p:nvSpPr>
            <p:cNvPr id="55" name="TextBox 13"/>
            <p:cNvSpPr txBox="1">
              <a:spLocks noChangeArrowheads="1"/>
            </p:cNvSpPr>
            <p:nvPr/>
          </p:nvSpPr>
          <p:spPr bwMode="auto">
            <a:xfrm>
              <a:off x="4199154" y="2123901"/>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01</a:t>
              </a:r>
              <a:endParaRPr lang="ko-KR" altLang="en-US" sz="2500" b="1" dirty="0">
                <a:ln w="3175">
                  <a:noFill/>
                </a:ln>
                <a:solidFill>
                  <a:srgbClr val="81E6D0"/>
                </a:solidFill>
                <a:latin typeface="+mj-lt"/>
                <a:ea typeface="맑은 고딕" pitchFamily="50" charset="-127"/>
              </a:endParaRPr>
            </a:p>
          </p:txBody>
        </p:sp>
      </p:grpSp>
      <p:grpSp>
        <p:nvGrpSpPr>
          <p:cNvPr id="5" name="그룹 4"/>
          <p:cNvGrpSpPr/>
          <p:nvPr/>
        </p:nvGrpSpPr>
        <p:grpSpPr>
          <a:xfrm>
            <a:off x="4755815" y="3067274"/>
            <a:ext cx="2879076" cy="805874"/>
            <a:chOff x="4755815" y="3067274"/>
            <a:chExt cx="2879076" cy="805874"/>
          </a:xfrm>
        </p:grpSpPr>
        <p:sp>
          <p:nvSpPr>
            <p:cNvPr id="73" name="Text Box 5"/>
            <p:cNvSpPr txBox="1">
              <a:spLocks noChangeArrowheads="1"/>
            </p:cNvSpPr>
            <p:nvPr/>
          </p:nvSpPr>
          <p:spPr bwMode="auto">
            <a:xfrm>
              <a:off x="5230120" y="3067274"/>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Limited Sports</a:t>
              </a:r>
            </a:p>
          </p:txBody>
        </p:sp>
        <p:sp>
          <p:nvSpPr>
            <p:cNvPr id="74" name="Text Box 11"/>
            <p:cNvSpPr txBox="1">
              <a:spLocks noChangeArrowheads="1"/>
            </p:cNvSpPr>
            <p:nvPr/>
          </p:nvSpPr>
          <p:spPr bwMode="auto">
            <a:xfrm>
              <a:off x="5270910" y="3319150"/>
              <a:ext cx="2363981"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Focuses on mainstream sports only, such as football, basketball and volleyball.</a:t>
              </a:r>
            </a:p>
          </p:txBody>
        </p:sp>
        <p:sp>
          <p:nvSpPr>
            <p:cNvPr id="75" name="TextBox 13"/>
            <p:cNvSpPr txBox="1">
              <a:spLocks noChangeArrowheads="1"/>
            </p:cNvSpPr>
            <p:nvPr/>
          </p:nvSpPr>
          <p:spPr bwMode="auto">
            <a:xfrm>
              <a:off x="4755815" y="3123927"/>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02</a:t>
              </a:r>
              <a:endParaRPr lang="ko-KR" altLang="en-US" sz="2500" b="1" dirty="0">
                <a:ln w="3175">
                  <a:noFill/>
                </a:ln>
                <a:solidFill>
                  <a:srgbClr val="C7CB56"/>
                </a:solidFill>
                <a:latin typeface="+mj-lt"/>
                <a:ea typeface="맑은 고딕" pitchFamily="50" charset="-127"/>
              </a:endParaRPr>
            </a:p>
          </p:txBody>
        </p:sp>
      </p:grpSp>
      <p:grpSp>
        <p:nvGrpSpPr>
          <p:cNvPr id="6" name="그룹 5"/>
          <p:cNvGrpSpPr/>
          <p:nvPr/>
        </p:nvGrpSpPr>
        <p:grpSpPr>
          <a:xfrm>
            <a:off x="5312476" y="4067300"/>
            <a:ext cx="2879076" cy="651985"/>
            <a:chOff x="5312476" y="4067300"/>
            <a:chExt cx="2879076" cy="651985"/>
          </a:xfrm>
        </p:grpSpPr>
        <p:sp>
          <p:nvSpPr>
            <p:cNvPr id="77" name="Text Box 5"/>
            <p:cNvSpPr txBox="1">
              <a:spLocks noChangeArrowheads="1"/>
            </p:cNvSpPr>
            <p:nvPr/>
          </p:nvSpPr>
          <p:spPr bwMode="auto">
            <a:xfrm>
              <a:off x="5786781" y="4067300"/>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Regional Gaps</a:t>
              </a:r>
            </a:p>
          </p:txBody>
        </p:sp>
        <p:sp>
          <p:nvSpPr>
            <p:cNvPr id="78" name="Text Box 11"/>
            <p:cNvSpPr txBox="1">
              <a:spLocks noChangeArrowheads="1"/>
            </p:cNvSpPr>
            <p:nvPr/>
          </p:nvSpPr>
          <p:spPr bwMode="auto">
            <a:xfrm>
              <a:off x="5827571" y="4473064"/>
              <a:ext cx="2363981"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coverage of nice competitions.</a:t>
              </a:r>
            </a:p>
          </p:txBody>
        </p:sp>
        <p:sp>
          <p:nvSpPr>
            <p:cNvPr id="79" name="TextBox 13"/>
            <p:cNvSpPr txBox="1">
              <a:spLocks noChangeArrowheads="1"/>
            </p:cNvSpPr>
            <p:nvPr/>
          </p:nvSpPr>
          <p:spPr bwMode="auto">
            <a:xfrm>
              <a:off x="5312476" y="4123953"/>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03</a:t>
              </a:r>
              <a:endParaRPr lang="ko-KR" altLang="en-US" sz="2500" b="1" dirty="0">
                <a:ln w="3175">
                  <a:noFill/>
                </a:ln>
                <a:solidFill>
                  <a:srgbClr val="81E6D0"/>
                </a:solidFill>
                <a:latin typeface="+mj-lt"/>
                <a:ea typeface="맑은 고딕" pitchFamily="50" charset="-127"/>
              </a:endParaRPr>
            </a:p>
          </p:txBody>
        </p:sp>
      </p:grpSp>
      <p:grpSp>
        <p:nvGrpSpPr>
          <p:cNvPr id="7" name="그룹 6"/>
          <p:cNvGrpSpPr/>
          <p:nvPr/>
        </p:nvGrpSpPr>
        <p:grpSpPr>
          <a:xfrm>
            <a:off x="5869138" y="5067325"/>
            <a:ext cx="2879076" cy="728930"/>
            <a:chOff x="5869138" y="5067325"/>
            <a:chExt cx="2879076" cy="728930"/>
          </a:xfrm>
        </p:grpSpPr>
        <p:sp>
          <p:nvSpPr>
            <p:cNvPr id="81" name="Text Box 5"/>
            <p:cNvSpPr txBox="1">
              <a:spLocks noChangeArrowheads="1"/>
            </p:cNvSpPr>
            <p:nvPr/>
          </p:nvSpPr>
          <p:spPr bwMode="auto">
            <a:xfrm>
              <a:off x="6343443" y="5067325"/>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Basic User Interaction</a:t>
              </a:r>
            </a:p>
          </p:txBody>
        </p:sp>
        <p:sp>
          <p:nvSpPr>
            <p:cNvPr id="82" name="Text Box 11"/>
            <p:cNvSpPr txBox="1">
              <a:spLocks noChangeArrowheads="1"/>
            </p:cNvSpPr>
            <p:nvPr/>
          </p:nvSpPr>
          <p:spPr bwMode="auto">
            <a:xfrm>
              <a:off x="6384233" y="5396145"/>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to commenting and reading; no advanced social features.</a:t>
              </a:r>
            </a:p>
          </p:txBody>
        </p:sp>
        <p:sp>
          <p:nvSpPr>
            <p:cNvPr id="83" name="TextBox 13"/>
            <p:cNvSpPr txBox="1">
              <a:spLocks noChangeArrowheads="1"/>
            </p:cNvSpPr>
            <p:nvPr/>
          </p:nvSpPr>
          <p:spPr bwMode="auto">
            <a:xfrm>
              <a:off x="5869138" y="5123978"/>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04</a:t>
              </a:r>
              <a:endParaRPr lang="ko-KR" altLang="en-US" sz="2500" b="1" dirty="0">
                <a:ln w="3175">
                  <a:noFill/>
                </a:ln>
                <a:solidFill>
                  <a:srgbClr val="C7CB56"/>
                </a:solidFill>
                <a:latin typeface="+mj-lt"/>
                <a:ea typeface="맑은 고딕" pitchFamily="50" charset="-127"/>
              </a:endParaRPr>
            </a:p>
          </p:txBody>
        </p:sp>
      </p:grpSp>
      <p:cxnSp>
        <p:nvCxnSpPr>
          <p:cNvPr id="4" name="직선 연결선 3"/>
          <p:cNvCxnSpPr/>
          <p:nvPr/>
        </p:nvCxnSpPr>
        <p:spPr>
          <a:xfrm>
            <a:off x="3794770" y="1893228"/>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4318645" y="2893254"/>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4899670" y="3893280"/>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5480695" y="4893306"/>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Business Requirements</a:t>
            </a:r>
            <a:endParaRPr lang="ko-KR" altLang="en-US" dirty="0"/>
          </a:p>
        </p:txBody>
      </p:sp>
      <p:sp>
        <p:nvSpPr>
          <p:cNvPr id="37" name="내용 개체 틀 36"/>
          <p:cNvSpPr>
            <a:spLocks noGrp="1"/>
          </p:cNvSpPr>
          <p:nvPr>
            <p:ph idx="1"/>
          </p:nvPr>
        </p:nvSpPr>
        <p:spPr/>
        <p:txBody>
          <a:bodyPr/>
          <a:lstStyle/>
          <a:p>
            <a:r>
              <a:rPr lang="en-US" b="1" i="0" dirty="0">
                <a:solidFill>
                  <a:schemeClr val="tx1"/>
                </a:solidFill>
              </a:rPr>
              <a:t>Functional Requirements:</a:t>
            </a:r>
            <a:endParaRPr lang="en-US" i="0" dirty="0">
              <a:solidFill>
                <a:schemeClr val="tx1"/>
              </a:solidFill>
            </a:endParaRPr>
          </a:p>
          <a:p>
            <a:pPr>
              <a:buFont typeface="Arial" panose="020B0604020202020204" pitchFamily="34" charset="0"/>
              <a:buChar char="•"/>
            </a:pPr>
            <a:r>
              <a:rPr lang="en-US" i="0" dirty="0">
                <a:solidFill>
                  <a:schemeClr val="tx1"/>
                </a:solidFill>
              </a:rPr>
              <a:t>Home page displaying live scores and major highlights.</a:t>
            </a:r>
          </a:p>
          <a:p>
            <a:pPr>
              <a:buFont typeface="Arial" panose="020B0604020202020204" pitchFamily="34" charset="0"/>
              <a:buChar char="•"/>
            </a:pPr>
            <a:r>
              <a:rPr lang="en-US" i="0" dirty="0">
                <a:solidFill>
                  <a:schemeClr val="tx1"/>
                </a:solidFill>
              </a:rPr>
              <a:t>A slider for important matches and ongoing events.</a:t>
            </a:r>
          </a:p>
          <a:p>
            <a:pPr>
              <a:buFont typeface="Arial" panose="020B0604020202020204" pitchFamily="34" charset="0"/>
              <a:buChar char="•"/>
            </a:pPr>
            <a:r>
              <a:rPr lang="en-US" i="0" dirty="0">
                <a:solidFill>
                  <a:schemeClr val="tx1"/>
                </a:solidFill>
              </a:rPr>
              <a:t>Categories for easy navigation: Latest News, Most Read, Transfers, and Match Highlights.</a:t>
            </a:r>
          </a:p>
          <a:p>
            <a:pPr>
              <a:buFont typeface="Arial" panose="020B0604020202020204" pitchFamily="34" charset="0"/>
              <a:buChar char="•"/>
            </a:pPr>
            <a:r>
              <a:rPr lang="en-US" i="0" dirty="0">
                <a:solidFill>
                  <a:schemeClr val="tx1"/>
                </a:solidFill>
              </a:rPr>
              <a:t>Article detail pages with multimedia elements (e.g., photos, comments, and related articles).</a:t>
            </a:r>
          </a:p>
          <a:p>
            <a:pPr>
              <a:buFont typeface="Arial" panose="020B0604020202020204" pitchFamily="34" charset="0"/>
              <a:buChar char="•"/>
            </a:pPr>
            <a:r>
              <a:rPr lang="en-US" i="0" dirty="0">
                <a:solidFill>
                  <a:schemeClr val="tx1"/>
                </a:solidFill>
              </a:rPr>
              <a:t>Subscription page with different user benefits (e.g., exclusive content, live updates).</a:t>
            </a:r>
          </a:p>
          <a:p>
            <a:pPr>
              <a:buFont typeface="Arial" panose="020B0604020202020204" pitchFamily="34" charset="0"/>
              <a:buChar char="•"/>
            </a:pPr>
            <a:r>
              <a:rPr lang="en-US" i="0" dirty="0">
                <a:solidFill>
                  <a:schemeClr val="tx1"/>
                </a:solidFill>
              </a:rPr>
              <a:t>Search functionality for articles and content.</a:t>
            </a:r>
          </a:p>
          <a:p>
            <a:pPr>
              <a:buFont typeface="Arial" panose="020B0604020202020204" pitchFamily="34" charset="0"/>
              <a:buChar char="•"/>
            </a:pPr>
            <a:r>
              <a:rPr lang="en-US" i="0" dirty="0">
                <a:solidFill>
                  <a:schemeClr val="tx1"/>
                </a:solidFill>
              </a:rPr>
              <a:t>User comments section on article pages.</a:t>
            </a:r>
          </a:p>
          <a:p>
            <a:r>
              <a:rPr lang="en-US" b="1" i="0" dirty="0">
                <a:solidFill>
                  <a:schemeClr val="tx1"/>
                </a:solidFill>
              </a:rPr>
              <a:t>Non-functional Requirements:</a:t>
            </a:r>
          </a:p>
          <a:p>
            <a:pPr>
              <a:buFont typeface="Arial" panose="020B0604020202020204" pitchFamily="34" charset="0"/>
              <a:buChar char="•"/>
            </a:pPr>
            <a:r>
              <a:rPr lang="en-US" i="0" dirty="0">
                <a:solidFill>
                  <a:schemeClr val="tx1"/>
                </a:solidFill>
              </a:rPr>
              <a:t>Must load pages within 5 seconds.</a:t>
            </a:r>
          </a:p>
          <a:p>
            <a:pPr>
              <a:buFont typeface="Arial" panose="020B0604020202020204" pitchFamily="34" charset="0"/>
              <a:buChar char="•"/>
            </a:pPr>
            <a:r>
              <a:rPr lang="en-US" i="0" dirty="0">
                <a:solidFill>
                  <a:schemeClr val="tx1"/>
                </a:solidFill>
              </a:rPr>
              <a:t>24/7 uptime with a 99.5% availability guarantee.</a:t>
            </a:r>
          </a:p>
          <a:p>
            <a:pPr>
              <a:buFont typeface="Arial" panose="020B0604020202020204" pitchFamily="34" charset="0"/>
              <a:buChar char="•"/>
            </a:pPr>
            <a:r>
              <a:rPr lang="en-US" i="0" dirty="0">
                <a:solidFill>
                  <a:schemeClr val="tx1"/>
                </a:solidFill>
              </a:rPr>
              <a:t>Data encryption for user information.</a:t>
            </a:r>
          </a:p>
          <a:p>
            <a:pPr>
              <a:buFont typeface="Arial" panose="020B0604020202020204" pitchFamily="34" charset="0"/>
              <a:buChar char="•"/>
            </a:pPr>
            <a:r>
              <a:rPr lang="en-US" i="0" dirty="0">
                <a:solidFill>
                  <a:schemeClr val="tx1"/>
                </a:solidFill>
              </a:rPr>
              <a:t>Responsive design for mobile and desktop platforms.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A</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Jake Thompson</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28</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Playing soccer, watching live sports, streaming podcasts, hiking</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Jake wakes up early to go for a morning run. He then heads to his job as a marketing manager at a sportswear company. During lunch, he reads sports articles and checks live scores. In the evening, he meets friends for a pickup soccer game or watches sports highlights at home.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Jake has been a lifelong sports enthusiast, playing soccer since he was a child. He studied Sports Management at university and worked his way up in the   marketing world. He loves sharing sports stats and stories with friends and stays        updated on sports news across various leagues.it frustrating when a website is            cluttered or slow to load.</a:t>
            </a:r>
          </a:p>
        </p:txBody>
      </p:sp>
      <p:sp>
        <p:nvSpPr>
          <p:cNvPr id="2" name="제목 1"/>
          <p:cNvSpPr>
            <a:spLocks noGrp="1"/>
          </p:cNvSpPr>
          <p:nvPr>
            <p:ph type="title"/>
          </p:nvPr>
        </p:nvSpPr>
        <p:spPr/>
        <p:txBody>
          <a:bodyPr/>
          <a:lstStyle/>
          <a:p>
            <a:r>
              <a:rPr lang="en-US" altLang="ko-KR" dirty="0"/>
              <a:t>Personas</a:t>
            </a:r>
            <a:endParaRPr lang="ko-KR"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39DF1-06B3-2535-531C-473611516FAE}"/>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2EA43AB8-9927-9107-3CD6-1660653D3080}"/>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B</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Lisa Martinez</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32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Female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Writing blogs, photography, reading match analyses, attending live games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Lisa begins her day by reviewing the latest sports headlines for her blog. She works as a freelance sports writer and spends afternoons attending press events or games to take photos and collect insights. In the evenings, she updates her blog   with match recaps and connects with her online followers.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Lisa developed a passion for sports reporting during her college years, where she studied Journalism. Over time, she built a dedicated following for her        detailed match analyses and game-day photos. She enjoys blending her love of          writing with real-time sports coverage and aims to inspire fans through  her work.</a:t>
            </a:r>
          </a:p>
        </p:txBody>
      </p:sp>
      <p:sp>
        <p:nvSpPr>
          <p:cNvPr id="2" name="제목 1">
            <a:extLst>
              <a:ext uri="{FF2B5EF4-FFF2-40B4-BE49-F238E27FC236}">
                <a16:creationId xmlns:a16="http://schemas.microsoft.com/office/drawing/2014/main" id="{452A4939-FCE1-3A64-1F26-30FE98181210}"/>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415194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1AE86-8A55-1DD2-F9B7-89BD3E9618E6}"/>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1D439097-A84C-7887-0E3F-C5A3F4AE8002}"/>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C</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Ethan Kim</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Basketball, gaming, social media, watching highlights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Ethan, a university student majoring in Sports Science, wakes up late     and attends lectures. Between classes, he checks social media for game highlights     and sports memes. In the afternoon, he plays basketball with friends and streams      gaming content at night while keeping an eye on live scores.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Ethan grew up playing basketball and aspired to become a sports        coach. Although he shifted his focus to studying sports science, he remains an avid     fan, often sharing sports content online. He enjoys interacting with other fans on       social media and dreams of working for a major sports network.</a:t>
            </a:r>
          </a:p>
        </p:txBody>
      </p:sp>
      <p:sp>
        <p:nvSpPr>
          <p:cNvPr id="2" name="제목 1">
            <a:extLst>
              <a:ext uri="{FF2B5EF4-FFF2-40B4-BE49-F238E27FC236}">
                <a16:creationId xmlns:a16="http://schemas.microsoft.com/office/drawing/2014/main" id="{9987A2BF-85CC-95A3-20D2-2B849649CEC1}"/>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104387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477A-384F-D0DF-D748-B3CC109CF15D}"/>
            </a:ext>
          </a:extLst>
        </p:cNvPr>
        <p:cNvGrpSpPr/>
        <p:nvPr/>
      </p:nvGrpSpPr>
      <p:grpSpPr>
        <a:xfrm>
          <a:off x="0" y="0"/>
          <a:ext cx="0" cy="0"/>
          <a:chOff x="0" y="0"/>
          <a:chExt cx="0" cy="0"/>
        </a:xfrm>
      </p:grpSpPr>
      <p:sp>
        <p:nvSpPr>
          <p:cNvPr id="6" name="내용 개체 틀 5">
            <a:extLst>
              <a:ext uri="{FF2B5EF4-FFF2-40B4-BE49-F238E27FC236}">
                <a16:creationId xmlns:a16="http://schemas.microsoft.com/office/drawing/2014/main" id="{51F260A5-AD1C-3F37-8E60-109A48C484AE}"/>
              </a:ext>
            </a:extLst>
          </p:cNvPr>
          <p:cNvSpPr>
            <a:spLocks noGrp="1"/>
          </p:cNvSpPr>
          <p:nvPr>
            <p:ph idx="1"/>
          </p:nvPr>
        </p:nvSpPr>
        <p:spPr>
          <a:xfrm>
            <a:off x="395537" y="1340768"/>
            <a:ext cx="7128791" cy="5040560"/>
          </a:xfrm>
        </p:spPr>
        <p:txBody>
          <a:bodyPr/>
          <a:lstStyle/>
          <a:p>
            <a:pPr algn="justLow"/>
            <a:r>
              <a:rPr lang="en-US" sz="1500" b="1" i="0" dirty="0">
                <a:solidFill>
                  <a:schemeClr val="tx1">
                    <a:lumMod val="85000"/>
                    <a:lumOff val="15000"/>
                  </a:schemeClr>
                </a:solidFill>
              </a:rPr>
              <a:t>Jake Thompson</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2"/>
              </a:rPr>
              <a:t>jake.thompson@example.com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soccer123</a:t>
            </a:r>
          </a:p>
          <a:p>
            <a:pPr algn="justLow"/>
            <a:r>
              <a:rPr lang="en-US" sz="1500" b="1" i="0" dirty="0">
                <a:solidFill>
                  <a:schemeClr val="tx1">
                    <a:lumMod val="85000"/>
                    <a:lumOff val="15000"/>
                  </a:schemeClr>
                </a:solidFill>
              </a:rPr>
              <a:t>Lisa Martine</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3"/>
              </a:rPr>
              <a:t>lisa.martinez@example.com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sportsblog321</a:t>
            </a:r>
          </a:p>
          <a:p>
            <a:pPr algn="justLow"/>
            <a:r>
              <a:rPr lang="en-US" sz="1500" b="1" i="0" dirty="0">
                <a:solidFill>
                  <a:schemeClr val="tx1">
                    <a:lumMod val="85000"/>
                    <a:lumOff val="15000"/>
                  </a:schemeClr>
                </a:solidFill>
              </a:rPr>
              <a:t>Ethan Kim</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4"/>
              </a:rPr>
              <a:t>ethan.kim@example.com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basketball456</a:t>
            </a:r>
          </a:p>
        </p:txBody>
      </p:sp>
      <p:sp>
        <p:nvSpPr>
          <p:cNvPr id="2" name="제목 1">
            <a:extLst>
              <a:ext uri="{FF2B5EF4-FFF2-40B4-BE49-F238E27FC236}">
                <a16:creationId xmlns:a16="http://schemas.microsoft.com/office/drawing/2014/main" id="{FCC58B0F-1316-22DC-86BD-3FB06ABC5AE2}"/>
              </a:ext>
            </a:extLst>
          </p:cNvPr>
          <p:cNvSpPr>
            <a:spLocks noGrp="1"/>
          </p:cNvSpPr>
          <p:nvPr>
            <p:ph type="title"/>
          </p:nvPr>
        </p:nvSpPr>
        <p:spPr/>
        <p:txBody>
          <a:bodyPr>
            <a:normAutofit/>
          </a:bodyPr>
          <a:lstStyle/>
          <a:p>
            <a:r>
              <a:rPr lang="en-US" altLang="ko-KR" dirty="0"/>
              <a:t>Credentials for Testing</a:t>
            </a:r>
            <a:endParaRPr lang="ko-KR" altLang="en-US" dirty="0"/>
          </a:p>
        </p:txBody>
      </p:sp>
    </p:spTree>
    <p:extLst>
      <p:ext uri="{BB962C8B-B14F-4D97-AF65-F5344CB8AC3E}">
        <p14:creationId xmlns:p14="http://schemas.microsoft.com/office/powerpoint/2010/main" val="35751793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11279</TotalTime>
  <Words>1138</Words>
  <Application>Microsoft Office PowerPoint</Application>
  <PresentationFormat>On-screen Show (4:3)</PresentationFormat>
  <Paragraphs>108</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맑은 고딕</vt:lpstr>
      <vt:lpstr>Arial</vt:lpstr>
      <vt:lpstr>굴림체</vt:lpstr>
      <vt:lpstr>Calibri Light</vt:lpstr>
      <vt:lpstr>Office 테마</vt:lpstr>
      <vt:lpstr>Sport News Application</vt:lpstr>
      <vt:lpstr>PowerPoint Presentation</vt:lpstr>
      <vt:lpstr>PowerPoint Presentation</vt:lpstr>
      <vt:lpstr>PowerPoint Presentation</vt:lpstr>
      <vt:lpstr>Business Requirements</vt:lpstr>
      <vt:lpstr>Personas</vt:lpstr>
      <vt:lpstr>Personas</vt:lpstr>
      <vt:lpstr>Personas</vt:lpstr>
      <vt:lpstr>Credentials for Testing</vt:lpstr>
      <vt:lpstr>Users' Goals Definition for Sport News App</vt:lpstr>
      <vt:lpstr>Users' Goals Definition for Sport News App</vt:lpstr>
      <vt:lpstr>Sports News Application User Goals</vt:lpstr>
      <vt:lpstr>Wireframes </vt:lpstr>
      <vt:lpstr>Wireframes </vt:lpstr>
      <vt:lpstr>Wireframes </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Marzi Sarvari</cp:lastModifiedBy>
  <cp:revision>11</cp:revision>
  <dcterms:created xsi:type="dcterms:W3CDTF">2010-02-01T08:03:16Z</dcterms:created>
  <dcterms:modified xsi:type="dcterms:W3CDTF">2024-12-08T20:40:47Z</dcterms:modified>
  <cp:category>www.slidemembers.com</cp:category>
</cp:coreProperties>
</file>